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9" r:id="rId1"/>
  </p:sldMasterIdLst>
  <p:sldIdLst>
    <p:sldId id="262" r:id="rId2"/>
    <p:sldId id="315" r:id="rId3"/>
    <p:sldId id="265" r:id="rId4"/>
    <p:sldId id="264" r:id="rId5"/>
    <p:sldId id="267" r:id="rId6"/>
    <p:sldId id="257" r:id="rId7"/>
    <p:sldId id="268" r:id="rId8"/>
    <p:sldId id="260" r:id="rId9"/>
    <p:sldId id="274" r:id="rId10"/>
    <p:sldId id="258" r:id="rId11"/>
    <p:sldId id="259" r:id="rId12"/>
    <p:sldId id="266" r:id="rId13"/>
    <p:sldId id="269" r:id="rId14"/>
    <p:sldId id="272" r:id="rId15"/>
    <p:sldId id="273" r:id="rId16"/>
    <p:sldId id="275" r:id="rId17"/>
    <p:sldId id="276" r:id="rId18"/>
    <p:sldId id="281" r:id="rId19"/>
    <p:sldId id="277" r:id="rId20"/>
    <p:sldId id="278" r:id="rId21"/>
    <p:sldId id="279" r:id="rId22"/>
    <p:sldId id="280" r:id="rId23"/>
    <p:sldId id="287" r:id="rId24"/>
    <p:sldId id="292" r:id="rId25"/>
    <p:sldId id="293" r:id="rId26"/>
    <p:sldId id="294" r:id="rId27"/>
    <p:sldId id="295" r:id="rId28"/>
    <p:sldId id="289" r:id="rId29"/>
    <p:sldId id="296" r:id="rId30"/>
    <p:sldId id="297" r:id="rId31"/>
    <p:sldId id="290" r:id="rId32"/>
    <p:sldId id="288" r:id="rId33"/>
    <p:sldId id="283" r:id="rId34"/>
    <p:sldId id="282" r:id="rId35"/>
    <p:sldId id="285" r:id="rId36"/>
    <p:sldId id="286" r:id="rId37"/>
    <p:sldId id="302" r:id="rId38"/>
    <p:sldId id="299" r:id="rId39"/>
    <p:sldId id="303" r:id="rId40"/>
    <p:sldId id="304" r:id="rId41"/>
    <p:sldId id="305" r:id="rId42"/>
    <p:sldId id="306" r:id="rId43"/>
    <p:sldId id="307" r:id="rId44"/>
    <p:sldId id="314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ADC4"/>
    <a:srgbClr val="5392B1"/>
    <a:srgbClr val="FFFFFF"/>
    <a:srgbClr val="060708"/>
    <a:srgbClr val="000000"/>
    <a:srgbClr val="141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829CA-0791-43DD-9C02-B814B32E51B8}" v="881" dt="2022-10-11T16:51:48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BA5FF-5DD6-DE15-DC59-02CFA1E06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351E8C-A520-98E8-7442-83C182F52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7026D3-0B0F-7805-351C-8A229ED5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6CC61-D70B-E1B2-374C-39B94632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2CFD4F-A60F-B737-EF3D-1A900ED4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CAA0E-1AAC-3969-1C06-74825A7C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440368-DB81-614D-910A-C371745A5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36FC8-70FE-05DD-F343-832B3E98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48E30-4FD1-A504-970C-605AECC0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0FC49B-3326-EAE9-1589-5499840E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9D5882-76FF-8CA3-B745-DB906D8F7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0E795F-7368-BAB2-F55C-43ABD0B49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1F954-ACA7-6F23-59BA-4D7CD51F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8B29C0-9E71-AB1E-C15E-4BE51790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E35492-53B6-8653-9F98-EEFBD91D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5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96985-4BE1-C666-DC33-29728CBC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F4989-8533-FDF4-F51B-A0A94012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52B7BA-DEAC-75A2-0050-D6D8FA11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0571FB-52AF-FED6-371F-8D7D2E1A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7A7FDB-EA00-2003-6BFF-FC714AC3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81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026A1-BDF7-CFD8-A4BE-614852E9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E3F90B-875A-FEDB-F69C-F69491D4B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0D4FD4-E91C-AF72-B499-378257AC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CF72EB-A615-7B41-6D54-068213FC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C3E47B-C9B6-3BAA-0A2D-7250D172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0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A68EF-9780-A264-9682-BB554399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6D9445-B4AA-9A6B-DB4D-AA35CF93D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552CF0-C68E-5EBE-93C5-A43068D97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5F1973-DF83-6860-E4F0-A817A51B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9B86BF-C594-626A-9D61-47CA5B48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22A2C7-75A5-96BC-4795-549F8A0F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5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61C68-294B-21C1-2273-8699BBE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A5D663-6E4E-2361-61CE-F90D7300E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55A19E-6EAE-8498-15D7-09C12D21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AD191B-82A2-BFAA-E06A-9F549193D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E0EFC1-CD72-169E-AAFB-07F5C0B3D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5299F0-D2EC-CD6C-FEA6-839148EC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76B00C-C23B-9794-9E27-B0EC3724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7281BC-F7B7-37C3-AEA0-BDA9276F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3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ACB2-376B-BAA3-8F60-185EE8CA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48ED10-7DB0-A701-5488-8492F013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A18419-E6E7-A507-3964-AC234B63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74473E-D96C-0BC8-6442-D3A2C3D5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1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0789E1-73F5-353B-0DFC-EC491D30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9221BE-1303-46ED-6C19-A202C744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BD0762-B53E-CDC4-68AF-61324F86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8F72B-74BC-6983-8276-BDB6EF27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25A91-5681-9DB9-B65C-FB3273E9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776D6-6E98-2EDB-119D-B2F65596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F093F0-C954-F43C-C309-AAF60A7E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7C8453-BD91-6A1E-D3B2-FFD515DD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694EB1-AE70-1EFC-CD36-F4DAF6DB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1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BD40E-638A-A31B-58F9-DC0E456A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08FF1C-7151-08F7-C96A-495904723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11EA5E-465D-7473-2645-13AEEC4CC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D1A8EC-2E55-D79F-13BA-668C8C38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2C3E06-D48E-CC2A-BD6E-F0B1E01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624BC0-8124-4535-D58B-52F70D21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6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FB78478-C836-DC16-1C8B-3140C148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3C2EC-B15A-2BD5-6002-50351DBEA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46A86A-C691-7E4B-AA48-37BA52464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931920-C13A-0EBB-D64A-D17C05822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9B133A-5E69-99AC-B677-CAA958FD8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BDB2D345-39A8-7639-7E35-3A77E9D1532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41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Hello Future: Artificial Intelligece, between hopes and fears for Humankin…  | Artificial neural network, Artificial intelligence technology, Artificial  intelligence">
            <a:extLst>
              <a:ext uri="{FF2B5EF4-FFF2-40B4-BE49-F238E27FC236}">
                <a16:creationId xmlns:a16="http://schemas.microsoft.com/office/drawing/2014/main" id="{5F9BCA74-B25B-AF22-BE12-0E96BEB7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30" y="969892"/>
            <a:ext cx="8673869" cy="487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uxograma: Documento 53">
            <a:extLst>
              <a:ext uri="{FF2B5EF4-FFF2-40B4-BE49-F238E27FC236}">
                <a16:creationId xmlns:a16="http://schemas.microsoft.com/office/drawing/2014/main" id="{34B567AB-D3D3-1A3E-9096-DE5A3D32799A}"/>
              </a:ext>
            </a:extLst>
          </p:cNvPr>
          <p:cNvSpPr/>
          <p:nvPr/>
        </p:nvSpPr>
        <p:spPr>
          <a:xfrm rot="16200000">
            <a:off x="-68944" y="68944"/>
            <a:ext cx="6857670" cy="6719779"/>
          </a:xfrm>
          <a:prstGeom prst="flowChartDocumen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6EFF272-9C18-06BA-9AF5-378E6D02E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4" r="6758" b="-5"/>
          <a:stretch/>
        </p:blipFill>
        <p:spPr>
          <a:xfrm>
            <a:off x="2798284" y="4470246"/>
            <a:ext cx="2853369" cy="2595305"/>
          </a:xfrm>
          <a:prstGeom prst="rect">
            <a:avLst/>
          </a:prstGeom>
        </p:spPr>
      </p:pic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57B51B32-34D8-29FB-AF31-4C642221C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 r="8166"/>
          <a:stretch/>
        </p:blipFill>
        <p:spPr>
          <a:xfrm>
            <a:off x="1011648" y="5132445"/>
            <a:ext cx="1339087" cy="1432995"/>
          </a:xfrm>
          <a:prstGeom prst="ellipse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1000" y="2357201"/>
            <a:ext cx="6858000" cy="136789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400" b="1" kern="1200" cap="all" baseline="0" dirty="0">
                <a:latin typeface="+mj-lt"/>
                <a:ea typeface="+mj-ea"/>
                <a:cs typeface="+mj-cs"/>
              </a:rPr>
              <a:t>Introdução à Redes Neurais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3C2BA027-846C-4E66-3ED9-E3F28DC26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39287" y="3725097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Recriando a rede Multilayer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318231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97F58D4-3E95-D73A-E37A-691B643B77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9B83148-6D29-B51A-1C04-26C2A93F5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096313" y="1825625"/>
            <a:ext cx="5999374" cy="4351338"/>
          </a:xfrm>
          <a:prstGeom prst="rect">
            <a:avLst/>
          </a:prstGeom>
        </p:spPr>
      </p:pic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E938A4CA-A4F3-F7F3-FFFA-846121E2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3" r="9356" b="89351"/>
          <a:stretch/>
        </p:blipFill>
        <p:spPr>
          <a:xfrm>
            <a:off x="1623237" y="853441"/>
            <a:ext cx="9523228" cy="9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7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46A53C3-9229-ED4C-6360-2D0A80D85D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D0F80B-3E97-2C30-D258-728B8DE7F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792"/>
          <a:stretch/>
        </p:blipFill>
        <p:spPr>
          <a:xfrm>
            <a:off x="0" y="376660"/>
            <a:ext cx="12191980" cy="2523271"/>
          </a:xfrm>
          <a:prstGeom prst="rect">
            <a:avLst/>
          </a:prstGeom>
        </p:spPr>
      </p:pic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72689DD5-954B-747F-0E15-3B6A7502B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0" t="50000" r="34130" b="1446"/>
          <a:stretch/>
        </p:blipFill>
        <p:spPr>
          <a:xfrm>
            <a:off x="2068984" y="3276590"/>
            <a:ext cx="805403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BDB2D345-39A8-7639-7E35-3A77E9D1532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luxograma: Documento 53">
            <a:extLst>
              <a:ext uri="{FF2B5EF4-FFF2-40B4-BE49-F238E27FC236}">
                <a16:creationId xmlns:a16="http://schemas.microsoft.com/office/drawing/2014/main" id="{34B567AB-D3D3-1A3E-9096-DE5A3D32799A}"/>
              </a:ext>
            </a:extLst>
          </p:cNvPr>
          <p:cNvSpPr/>
          <p:nvPr/>
        </p:nvSpPr>
        <p:spPr>
          <a:xfrm rot="16200000">
            <a:off x="-68944" y="68944"/>
            <a:ext cx="6857670" cy="6719779"/>
          </a:xfrm>
          <a:prstGeom prst="flowChartDocumen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22" y="1935121"/>
            <a:ext cx="5206558" cy="5034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b="1" kern="1200" cap="all" baseline="0" dirty="0">
                <a:latin typeface="+mj-lt"/>
                <a:ea typeface="+mj-ea"/>
                <a:cs typeface="+mj-cs"/>
              </a:rPr>
              <a:t>Pré-processamento de dados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3C2BA027-846C-4E66-3ED9-E3F28DC26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708" y="2540140"/>
            <a:ext cx="4763386" cy="3247201"/>
          </a:xfrm>
        </p:spPr>
        <p:txBody>
          <a:bodyPr>
            <a:normAutofit/>
          </a:bodyPr>
          <a:lstStyle/>
          <a:p>
            <a:pPr algn="ctr"/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O </a:t>
            </a:r>
            <a:r>
              <a:rPr lang="pt-B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pré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pt-B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processamento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é um conjunto de atividades que envolvem preparação, organização e estruturação dos </a:t>
            </a:r>
            <a:r>
              <a:rPr lang="pt-B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dados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Usado para reduzir a quantidade de dados ou para remover coisas que possam atrapalhar o treinamento.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13" y="1874834"/>
            <a:ext cx="5096953" cy="28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3B94BC-D67D-5D01-EDA7-48D12698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6" y="504255"/>
            <a:ext cx="4302635" cy="2405731"/>
          </a:xfrm>
          <a:prstGeom prst="rect">
            <a:avLst/>
          </a:prstGeom>
          <a:solidFill>
            <a:srgbClr val="7EADC4"/>
          </a:solidFill>
          <a:ln>
            <a:solidFill>
              <a:srgbClr val="6E5F4C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Pré-processamento aplicado nos exemplos anteriores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C063D7-4DC7-19B6-EEEE-48879106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" y="4260502"/>
            <a:ext cx="4302635" cy="240573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9FD969C-1549-4EE9-773A-36BD368B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417" y="1460872"/>
            <a:ext cx="6068272" cy="4248743"/>
          </a:xfrm>
          <a:prstGeom prst="rect">
            <a:avLst/>
          </a:prstGeom>
          <a:ln w="190500" cap="sq">
            <a:solidFill>
              <a:srgbClr val="7EADC4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7651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AA482B0-E6B0-8F70-0139-3B47E72C134F}"/>
              </a:ext>
            </a:extLst>
          </p:cNvPr>
          <p:cNvSpPr/>
          <p:nvPr/>
        </p:nvSpPr>
        <p:spPr>
          <a:xfrm>
            <a:off x="953310" y="960120"/>
            <a:ext cx="10648139" cy="520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3B94BC-D67D-5D01-EDA7-48D12698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6" y="504255"/>
            <a:ext cx="4302635" cy="2405731"/>
          </a:xfrm>
          <a:prstGeom prst="rect">
            <a:avLst/>
          </a:prstGeom>
          <a:solidFill>
            <a:srgbClr val="7EADC4"/>
          </a:solidFill>
          <a:ln>
            <a:solidFill>
              <a:srgbClr val="6E5F4C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Pré-processamento aplicado nos exemplos anteriores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886137-48ED-8B6F-26C9-411693626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1" y="4059705"/>
            <a:ext cx="4412063" cy="2556929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B434F0-939F-EF7A-74D6-98ED6D6E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61" y="1336632"/>
            <a:ext cx="4579136" cy="4561248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45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AA482B0-E6B0-8F70-0139-3B47E72C134F}"/>
              </a:ext>
            </a:extLst>
          </p:cNvPr>
          <p:cNvSpPr/>
          <p:nvPr/>
        </p:nvSpPr>
        <p:spPr>
          <a:xfrm>
            <a:off x="953310" y="960120"/>
            <a:ext cx="10648139" cy="520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3B94BC-D67D-5D01-EDA7-48D12698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55" y="504255"/>
            <a:ext cx="4302635" cy="2405731"/>
          </a:xfrm>
          <a:prstGeom prst="rect">
            <a:avLst/>
          </a:prstGeom>
          <a:solidFill>
            <a:srgbClr val="7EADC4"/>
          </a:solidFill>
          <a:ln>
            <a:solidFill>
              <a:srgbClr val="6E5F4C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Pré-processamento aplicado nos exemplos anteriores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BAD1A7-E82B-7118-3BC2-2F65E8942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8" r="5189"/>
          <a:stretch/>
        </p:blipFill>
        <p:spPr>
          <a:xfrm>
            <a:off x="282355" y="3691889"/>
            <a:ext cx="4443189" cy="2924745"/>
          </a:xfrm>
          <a:prstGeom prst="rect">
            <a:avLst/>
          </a:prstGeom>
          <a:ln w="190500" cap="sq">
            <a:solidFill>
              <a:srgbClr val="7EADC4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7A0D813-828B-CAF3-634A-CA6DD889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94" y="1627998"/>
            <a:ext cx="5020376" cy="1476581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3FE086-FEB4-FA58-2F41-7E055F204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47" y="3629023"/>
            <a:ext cx="4982270" cy="2162477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643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AA482B0-E6B0-8F70-0139-3B47E72C134F}"/>
              </a:ext>
            </a:extLst>
          </p:cNvPr>
          <p:cNvSpPr/>
          <p:nvPr/>
        </p:nvSpPr>
        <p:spPr>
          <a:xfrm>
            <a:off x="953310" y="960120"/>
            <a:ext cx="10648139" cy="5200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3B94BC-D67D-5D01-EDA7-48D12698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55" y="504255"/>
            <a:ext cx="4302635" cy="2405731"/>
          </a:xfrm>
          <a:prstGeom prst="rect">
            <a:avLst/>
          </a:prstGeom>
          <a:solidFill>
            <a:srgbClr val="7EADC4"/>
          </a:solidFill>
          <a:ln>
            <a:solidFill>
              <a:srgbClr val="6E5F4C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Pré-processamento aplicado nos exemplos anteriores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1B0E25-326A-04D6-432C-8C331A4D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88" y="3948014"/>
            <a:ext cx="4246602" cy="2405731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146" name="Picture 2" descr="Arte Vetorial De Ondas Sonoras Ilustração do Vetor - Ilustração de digital,  projeto: 175079824">
            <a:extLst>
              <a:ext uri="{FF2B5EF4-FFF2-40B4-BE49-F238E27FC236}">
                <a16:creationId xmlns:a16="http://schemas.microsoft.com/office/drawing/2014/main" id="{29029F32-BD13-29E7-57B9-AD0836B4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03" y="237105"/>
            <a:ext cx="4811462" cy="2405731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move Background Noise from Video Online, VEED.IO">
            <a:extLst>
              <a:ext uri="{FF2B5EF4-FFF2-40B4-BE49-F238E27FC236}">
                <a16:creationId xmlns:a16="http://schemas.microsoft.com/office/drawing/2014/main" id="{7D381713-FB41-A018-5250-9301E753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198" y="3102962"/>
            <a:ext cx="4763867" cy="3517933"/>
          </a:xfrm>
          <a:prstGeom prst="rect">
            <a:avLst/>
          </a:prstGeom>
          <a:solidFill>
            <a:schemeClr val="bg1"/>
          </a:solidFill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542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AA482B0-E6B0-8F70-0139-3B47E72C134F}"/>
              </a:ext>
            </a:extLst>
          </p:cNvPr>
          <p:cNvSpPr/>
          <p:nvPr/>
        </p:nvSpPr>
        <p:spPr>
          <a:xfrm>
            <a:off x="985773" y="929217"/>
            <a:ext cx="10220457" cy="5200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3B94BC-D67D-5D01-EDA7-48D12698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133" y="192756"/>
            <a:ext cx="4302635" cy="2405731"/>
          </a:xfrm>
          <a:prstGeom prst="rect">
            <a:avLst/>
          </a:prstGeom>
          <a:solidFill>
            <a:srgbClr val="7EADC4"/>
          </a:solidFill>
          <a:ln>
            <a:solidFill>
              <a:srgbClr val="6E5F4C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Pré-processamento aplicado nos exemplos anteriores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08D4204-D841-8D48-275D-5EBA1007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2" y="3529542"/>
            <a:ext cx="4943299" cy="2805322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01CD20B-8A04-C75B-82D3-22B7A5D3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614" y="3529542"/>
            <a:ext cx="4960204" cy="2876918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0185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BDB2D345-39A8-7639-7E35-3A77E9D1532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luxograma: Documento 53">
            <a:extLst>
              <a:ext uri="{FF2B5EF4-FFF2-40B4-BE49-F238E27FC236}">
                <a16:creationId xmlns:a16="http://schemas.microsoft.com/office/drawing/2014/main" id="{34B567AB-D3D3-1A3E-9096-DE5A3D32799A}"/>
              </a:ext>
            </a:extLst>
          </p:cNvPr>
          <p:cNvSpPr/>
          <p:nvPr/>
        </p:nvSpPr>
        <p:spPr>
          <a:xfrm rot="16200000">
            <a:off x="-68944" y="68944"/>
            <a:ext cx="6857670" cy="6719779"/>
          </a:xfrm>
          <a:prstGeom prst="flowChartDocumen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89" y="3024872"/>
            <a:ext cx="5206558" cy="50345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2800" b="1" cap="all" dirty="0"/>
              <a:t>Volume de dados de uma imagem</a:t>
            </a:r>
            <a:endParaRPr lang="en-US" sz="2800" b="1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CF8FC1-1274-4737-9665-BDBA1821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13" y="1874834"/>
            <a:ext cx="5096953" cy="28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010578-0FBE-A73A-5AC8-985A3B40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  <a:solidFill>
            <a:srgbClr val="7EADC4"/>
          </a:solidFill>
          <a:ln>
            <a:solidFill>
              <a:srgbClr val="7EADC4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Volume de dados presente em uma imagem:</a:t>
            </a:r>
          </a:p>
        </p:txBody>
      </p:sp>
      <p:pic>
        <p:nvPicPr>
          <p:cNvPr id="7170" name="Picture 2" descr="Universidade Federal de Rondonópolis – UFR - Institucional">
            <a:extLst>
              <a:ext uri="{FF2B5EF4-FFF2-40B4-BE49-F238E27FC236}">
                <a16:creationId xmlns:a16="http://schemas.microsoft.com/office/drawing/2014/main" id="{ADCFE742-D7D1-506F-9AF9-DE9DC2877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04" t="24451" r="15200"/>
          <a:stretch/>
        </p:blipFill>
        <p:spPr bwMode="auto">
          <a:xfrm>
            <a:off x="4676882" y="2176189"/>
            <a:ext cx="6316014" cy="3087935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7E88A71-2174-DA0F-0164-0F6B5C1FEC9A}"/>
              </a:ext>
            </a:extLst>
          </p:cNvPr>
          <p:cNvCxnSpPr>
            <a:cxnSpLocks/>
          </p:cNvCxnSpPr>
          <p:nvPr/>
        </p:nvCxnSpPr>
        <p:spPr>
          <a:xfrm>
            <a:off x="11334540" y="2049619"/>
            <a:ext cx="0" cy="335614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B8AB5CB-306E-0913-368A-5DC9A2EFBDA1}"/>
              </a:ext>
            </a:extLst>
          </p:cNvPr>
          <p:cNvCxnSpPr>
            <a:cxnSpLocks/>
          </p:cNvCxnSpPr>
          <p:nvPr/>
        </p:nvCxnSpPr>
        <p:spPr>
          <a:xfrm>
            <a:off x="4534005" y="5677073"/>
            <a:ext cx="660176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1E242A-87B5-EE87-C3FC-687241DF26DC}"/>
              </a:ext>
            </a:extLst>
          </p:cNvPr>
          <p:cNvSpPr txBox="1"/>
          <p:nvPr/>
        </p:nvSpPr>
        <p:spPr>
          <a:xfrm>
            <a:off x="7508516" y="5905357"/>
            <a:ext cx="806631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4000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BF2785-D9A9-1D9B-A3F9-FEB65F59FBE4}"/>
              </a:ext>
            </a:extLst>
          </p:cNvPr>
          <p:cNvSpPr txBox="1"/>
          <p:nvPr/>
        </p:nvSpPr>
        <p:spPr>
          <a:xfrm rot="16200000">
            <a:off x="11358709" y="3447434"/>
            <a:ext cx="806631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3000</a:t>
            </a:r>
          </a:p>
        </p:txBody>
      </p:sp>
      <p:pic>
        <p:nvPicPr>
          <p:cNvPr id="19" name="Imagem 18" descr="Uma imagem contendo Ícone&#10;&#10;Descrição gerada automaticamente">
            <a:extLst>
              <a:ext uri="{FF2B5EF4-FFF2-40B4-BE49-F238E27FC236}">
                <a16:creationId xmlns:a16="http://schemas.microsoft.com/office/drawing/2014/main" id="{38643CB2-94D1-EAD8-DD98-1A7A8BF93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07" y="1618436"/>
            <a:ext cx="4924318" cy="4924318"/>
          </a:xfrm>
          <a:prstGeom prst="rect">
            <a:avLst/>
          </a:prstGeom>
        </p:spPr>
      </p:pic>
      <p:pic>
        <p:nvPicPr>
          <p:cNvPr id="21" name="Imagem 20" descr="Interface gráfica do usuário, Texto, Aplicativo, Carta&#10;&#10;Descrição gerada automaticamente">
            <a:extLst>
              <a:ext uri="{FF2B5EF4-FFF2-40B4-BE49-F238E27FC236}">
                <a16:creationId xmlns:a16="http://schemas.microsoft.com/office/drawing/2014/main" id="{86C58646-031E-BDAA-EF6A-773E854403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1"/>
          <a:stretch/>
        </p:blipFill>
        <p:spPr>
          <a:xfrm>
            <a:off x="1299309" y="2073786"/>
            <a:ext cx="1926211" cy="41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6CABCB-B84D-A3EA-0BB1-2053338E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36" y="0"/>
            <a:ext cx="12245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7506C67A-5A80-A7CB-4133-0CB6C809B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55" y="1853285"/>
            <a:ext cx="4427136" cy="4427136"/>
          </a:xfrm>
          <a:prstGeom prst="rect">
            <a:avLst/>
          </a:prstGeom>
        </p:spPr>
      </p:pic>
      <p:pic>
        <p:nvPicPr>
          <p:cNvPr id="10" name="Imagem 9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A28EB53-6128-A237-476F-2620F704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93" y="1929083"/>
            <a:ext cx="4351338" cy="4351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Canais de uma imagem RGB:</a:t>
            </a:r>
          </a:p>
        </p:txBody>
      </p:sp>
      <p:pic>
        <p:nvPicPr>
          <p:cNvPr id="5" name="Espaço Reservado para Conteúdo 4" descr="Uma imagem contendo foto, caixa, mesa, diferente&#10;&#10;Descrição gerada automaticamente">
            <a:extLst>
              <a:ext uri="{FF2B5EF4-FFF2-40B4-BE49-F238E27FC236}">
                <a16:creationId xmlns:a16="http://schemas.microsoft.com/office/drawing/2014/main" id="{7A4827F2-FB61-DB72-F5A6-889467B90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4" y="1929083"/>
            <a:ext cx="4351338" cy="4351338"/>
          </a:xfr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D9FEA26D-E30E-3072-6B37-6E18823BA6FD}"/>
              </a:ext>
            </a:extLst>
          </p:cNvPr>
          <p:cNvSpPr/>
          <p:nvPr/>
        </p:nvSpPr>
        <p:spPr>
          <a:xfrm>
            <a:off x="4256316" y="3597310"/>
            <a:ext cx="1416818" cy="1014884"/>
          </a:xfrm>
          <a:prstGeom prst="rightArrow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7237D05E-FE5B-CB92-A63E-89F2B3DE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04" y="185328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1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Intervalo de variação:</a:t>
            </a:r>
          </a:p>
        </p:txBody>
      </p:sp>
      <p:pic>
        <p:nvPicPr>
          <p:cNvPr id="9222" name="Picture 6" descr="SciELO - Brasil - Fotografando com uma câmera de pixel único Fotografando  com uma câmera de pixel único">
            <a:extLst>
              <a:ext uri="{FF2B5EF4-FFF2-40B4-BE49-F238E27FC236}">
                <a16:creationId xmlns:a16="http://schemas.microsoft.com/office/drawing/2014/main" id="{9359D66C-846F-E5AA-B349-1FC29FE7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098" y="1447800"/>
            <a:ext cx="544921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65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10578-0FBE-A73A-5AC8-985A3B40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  <a:solidFill>
            <a:srgbClr val="7EADC4"/>
          </a:solidFill>
          <a:ln>
            <a:solidFill>
              <a:srgbClr val="7EADC4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Volume de dados presente em uma imagem:</a:t>
            </a:r>
          </a:p>
        </p:txBody>
      </p:sp>
      <p:pic>
        <p:nvPicPr>
          <p:cNvPr id="7170" name="Picture 2" descr="Universidade Federal de Rondonópolis – UFR - Institucional">
            <a:extLst>
              <a:ext uri="{FF2B5EF4-FFF2-40B4-BE49-F238E27FC236}">
                <a16:creationId xmlns:a16="http://schemas.microsoft.com/office/drawing/2014/main" id="{ADCFE742-D7D1-506F-9AF9-DE9DC2877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04" t="24451" r="15200"/>
          <a:stretch/>
        </p:blipFill>
        <p:spPr bwMode="auto">
          <a:xfrm>
            <a:off x="3460507" y="1746136"/>
            <a:ext cx="5010253" cy="2449541"/>
          </a:xfrm>
          <a:prstGeom prst="rect">
            <a:avLst/>
          </a:prstGeom>
          <a:ln w="127000" cap="sq">
            <a:solidFill>
              <a:srgbClr val="7EADC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7E88A71-2174-DA0F-0164-0F6B5C1FEC9A}"/>
              </a:ext>
            </a:extLst>
          </p:cNvPr>
          <p:cNvCxnSpPr>
            <a:cxnSpLocks/>
          </p:cNvCxnSpPr>
          <p:nvPr/>
        </p:nvCxnSpPr>
        <p:spPr>
          <a:xfrm>
            <a:off x="8842025" y="1619565"/>
            <a:ext cx="0" cy="276151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B8AB5CB-306E-0913-368A-5DC9A2EFBDA1}"/>
              </a:ext>
            </a:extLst>
          </p:cNvPr>
          <p:cNvCxnSpPr>
            <a:cxnSpLocks/>
          </p:cNvCxnSpPr>
          <p:nvPr/>
        </p:nvCxnSpPr>
        <p:spPr>
          <a:xfrm>
            <a:off x="3284167" y="4609459"/>
            <a:ext cx="53457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1E242A-87B5-EE87-C3FC-687241DF26DC}"/>
              </a:ext>
            </a:extLst>
          </p:cNvPr>
          <p:cNvSpPr txBox="1"/>
          <p:nvPr/>
        </p:nvSpPr>
        <p:spPr>
          <a:xfrm>
            <a:off x="5692684" y="4792409"/>
            <a:ext cx="806631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4000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BF2785-D9A9-1D9B-A3F9-FEB65F59FBE4}"/>
              </a:ext>
            </a:extLst>
          </p:cNvPr>
          <p:cNvSpPr txBox="1"/>
          <p:nvPr/>
        </p:nvSpPr>
        <p:spPr>
          <a:xfrm rot="16200000">
            <a:off x="8809975" y="2794852"/>
            <a:ext cx="806631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3000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34D78C-77A7-3C48-B54F-EA283130AE94}"/>
              </a:ext>
            </a:extLst>
          </p:cNvPr>
          <p:cNvSpPr txBox="1"/>
          <p:nvPr/>
        </p:nvSpPr>
        <p:spPr>
          <a:xfrm>
            <a:off x="360744" y="5797942"/>
            <a:ext cx="11470512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4000x3000x3x256 = 9.216.000.000</a:t>
            </a:r>
          </a:p>
        </p:txBody>
      </p:sp>
    </p:spTree>
    <p:extLst>
      <p:ext uri="{BB962C8B-B14F-4D97-AF65-F5344CB8AC3E}">
        <p14:creationId xmlns:p14="http://schemas.microsoft.com/office/powerpoint/2010/main" val="2121327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BDB2D345-39A8-7639-7E35-3A77E9D1532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luxograma: Documento 53">
            <a:extLst>
              <a:ext uri="{FF2B5EF4-FFF2-40B4-BE49-F238E27FC236}">
                <a16:creationId xmlns:a16="http://schemas.microsoft.com/office/drawing/2014/main" id="{34B567AB-D3D3-1A3E-9096-DE5A3D32799A}"/>
              </a:ext>
            </a:extLst>
          </p:cNvPr>
          <p:cNvSpPr/>
          <p:nvPr/>
        </p:nvSpPr>
        <p:spPr>
          <a:xfrm rot="16200000">
            <a:off x="-68944" y="68944"/>
            <a:ext cx="6857670" cy="6719779"/>
          </a:xfrm>
          <a:prstGeom prst="flowChartDocumen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522" y="3329672"/>
            <a:ext cx="5206558" cy="50345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2800" b="1" kern="1200" cap="all" baseline="0" dirty="0">
                <a:latin typeface="+mj-lt"/>
                <a:ea typeface="+mj-ea"/>
                <a:cs typeface="+mj-cs"/>
              </a:rPr>
              <a:t>Pré-processamento de imagens:</a:t>
            </a:r>
            <a:br>
              <a:rPr lang="en-US" sz="2800" b="1" kern="1200" cap="all" baseline="0" dirty="0">
                <a:latin typeface="+mj-lt"/>
                <a:ea typeface="+mj-ea"/>
                <a:cs typeface="+mj-cs"/>
              </a:rPr>
            </a:br>
            <a:r>
              <a:rPr lang="en-US" sz="2800" b="1" cap="all" dirty="0"/>
              <a:t>Exemplos</a:t>
            </a:r>
            <a:endParaRPr lang="en-US" sz="2800" b="1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Estrada com carros&#10;&#10;Descrição gerada automaticamente">
            <a:extLst>
              <a:ext uri="{FF2B5EF4-FFF2-40B4-BE49-F238E27FC236}">
                <a16:creationId xmlns:a16="http://schemas.microsoft.com/office/drawing/2014/main" id="{0FD0182E-4BAE-F2E6-8E89-73B0289B1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7502" r="2831" b="2111"/>
          <a:stretch/>
        </p:blipFill>
        <p:spPr>
          <a:xfrm>
            <a:off x="6847724" y="1793128"/>
            <a:ext cx="4975754" cy="29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5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Detecção de Expressão Facial: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42DF63-B874-33D3-8FC7-55DD1763B7AC}"/>
              </a:ext>
            </a:extLst>
          </p:cNvPr>
          <p:cNvSpPr txBox="1"/>
          <p:nvPr/>
        </p:nvSpPr>
        <p:spPr>
          <a:xfrm>
            <a:off x="2703007" y="1527350"/>
            <a:ext cx="6079253" cy="369332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Enquadrar e redimensionar a imagem:</a:t>
            </a:r>
          </a:p>
        </p:txBody>
      </p:sp>
      <p:pic>
        <p:nvPicPr>
          <p:cNvPr id="10242" name="Picture 2" descr="woman walking near city">
            <a:extLst>
              <a:ext uri="{FF2B5EF4-FFF2-40B4-BE49-F238E27FC236}">
                <a16:creationId xmlns:a16="http://schemas.microsoft.com/office/drawing/2014/main" id="{5A00913D-5A13-9F2C-ABE7-377F3E11F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4" y="2470405"/>
            <a:ext cx="2792243" cy="41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Mulher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525E5DD6-61C8-0088-FF64-3889FDF27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601" y="3010021"/>
            <a:ext cx="4033399" cy="3025049"/>
          </a:xfrm>
          <a:prstGeom prst="rect">
            <a:avLst/>
          </a:prstGeom>
        </p:spPr>
      </p:pic>
      <p:pic>
        <p:nvPicPr>
          <p:cNvPr id="6" name="Picture 2" descr="woman walking near city">
            <a:extLst>
              <a:ext uri="{FF2B5EF4-FFF2-40B4-BE49-F238E27FC236}">
                <a16:creationId xmlns:a16="http://schemas.microsoft.com/office/drawing/2014/main" id="{330824A0-6C5D-12A3-9BEE-715D0286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t="13434" r="38984" b="66825"/>
          <a:stretch/>
        </p:blipFill>
        <p:spPr bwMode="auto">
          <a:xfrm>
            <a:off x="4226246" y="2388590"/>
            <a:ext cx="3739508" cy="426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82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Detecção de Expressão Facial: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42DF63-B874-33D3-8FC7-55DD1763B7AC}"/>
              </a:ext>
            </a:extLst>
          </p:cNvPr>
          <p:cNvSpPr txBox="1"/>
          <p:nvPr/>
        </p:nvSpPr>
        <p:spPr>
          <a:xfrm>
            <a:off x="2703007" y="1527350"/>
            <a:ext cx="6079253" cy="369332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RGB para GrayScale:</a:t>
            </a:r>
          </a:p>
        </p:txBody>
      </p:sp>
      <p:pic>
        <p:nvPicPr>
          <p:cNvPr id="4" name="Imagem 3" descr="Mulher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525E5DD6-61C8-0088-FF64-3889FDF27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66" y="2999974"/>
            <a:ext cx="4033399" cy="30250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C281FA-E9B8-4ADB-02AE-49DA1CEA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84" y="2999972"/>
            <a:ext cx="4033400" cy="3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41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Detecção de Expressão Facial: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42DF63-B874-33D3-8FC7-55DD1763B7AC}"/>
              </a:ext>
            </a:extLst>
          </p:cNvPr>
          <p:cNvSpPr txBox="1"/>
          <p:nvPr/>
        </p:nvSpPr>
        <p:spPr>
          <a:xfrm>
            <a:off x="2703007" y="1527350"/>
            <a:ext cx="6079253" cy="646331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GrayScale para imagem binária com detecção de contorno: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C281FA-E9B8-4ADB-02AE-49DA1CEA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33" y="2727568"/>
            <a:ext cx="4033400" cy="3025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C9C018-23FC-FEC3-925B-D9E56D2ED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3" t="3373" r="15013" b="4031"/>
          <a:stretch/>
        </p:blipFill>
        <p:spPr>
          <a:xfrm>
            <a:off x="6366076" y="2839556"/>
            <a:ext cx="2812649" cy="28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9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7B165154-BB69-4A7C-5A6A-CFD7E1826B57}"/>
              </a:ext>
            </a:extLst>
          </p:cNvPr>
          <p:cNvSpPr/>
          <p:nvPr/>
        </p:nvSpPr>
        <p:spPr>
          <a:xfrm>
            <a:off x="507441" y="3732628"/>
            <a:ext cx="11344589" cy="2707602"/>
          </a:xfrm>
          <a:prstGeom prst="rec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18B59FD-A4DD-2725-E16D-07755834EE38}"/>
              </a:ext>
            </a:extLst>
          </p:cNvPr>
          <p:cNvSpPr/>
          <p:nvPr/>
        </p:nvSpPr>
        <p:spPr>
          <a:xfrm>
            <a:off x="2309949" y="664730"/>
            <a:ext cx="7572101" cy="2262872"/>
          </a:xfrm>
          <a:prstGeom prst="rec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C9C018-23FC-FEC3-925B-D9E56D2E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3" t="3373" r="15013" b="4031"/>
          <a:stretch/>
        </p:blipFill>
        <p:spPr>
          <a:xfrm>
            <a:off x="2694320" y="803044"/>
            <a:ext cx="1842008" cy="1834427"/>
          </a:xfrm>
          <a:prstGeom prst="rect">
            <a:avLst/>
          </a:prstGeom>
        </p:spPr>
      </p:pic>
      <p:pic>
        <p:nvPicPr>
          <p:cNvPr id="4" name="Imagem 3" descr="Tela de computador com fundo preto&#10;&#10;Descrição gerada automaticamente com confiança média">
            <a:extLst>
              <a:ext uri="{FF2B5EF4-FFF2-40B4-BE49-F238E27FC236}">
                <a16:creationId xmlns:a16="http://schemas.microsoft.com/office/drawing/2014/main" id="{772BC8B4-4F06-1F2B-2DC3-A941808F4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5252" r="10228" b="4562"/>
          <a:stretch/>
        </p:blipFill>
        <p:spPr>
          <a:xfrm>
            <a:off x="7279527" y="803044"/>
            <a:ext cx="1919235" cy="1910459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29DC7583-1D28-4B59-2A63-9408216F31B7}"/>
              </a:ext>
            </a:extLst>
          </p:cNvPr>
          <p:cNvSpPr/>
          <p:nvPr/>
        </p:nvSpPr>
        <p:spPr>
          <a:xfrm>
            <a:off x="5276363" y="1362639"/>
            <a:ext cx="1585732" cy="1056190"/>
          </a:xfrm>
          <a:prstGeom prst="rightArrow">
            <a:avLst/>
          </a:prstGeom>
          <a:solidFill>
            <a:srgbClr val="5392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Mulher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ACA32221-9A9D-BA92-E470-9F8E45C419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1" t="4359" r="15752" b="4407"/>
          <a:stretch/>
        </p:blipFill>
        <p:spPr>
          <a:xfrm>
            <a:off x="772274" y="3948974"/>
            <a:ext cx="2258360" cy="2274910"/>
          </a:xfrm>
          <a:prstGeom prst="rect">
            <a:avLst/>
          </a:prstGeom>
        </p:spPr>
      </p:pic>
      <p:pic>
        <p:nvPicPr>
          <p:cNvPr id="12" name="Imagem 11" descr="Menina de cabelo rosa&#10;&#10;Descrição gerada automaticamente com confiança baixa">
            <a:extLst>
              <a:ext uri="{FF2B5EF4-FFF2-40B4-BE49-F238E27FC236}">
                <a16:creationId xmlns:a16="http://schemas.microsoft.com/office/drawing/2014/main" id="{037BE782-4834-355E-0998-0197E238F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10" y="3872397"/>
            <a:ext cx="2258359" cy="235148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A4FAF2-F181-407F-0F69-82C8FC7C0898}"/>
              </a:ext>
            </a:extLst>
          </p:cNvPr>
          <p:cNvSpPr txBox="1"/>
          <p:nvPr/>
        </p:nvSpPr>
        <p:spPr>
          <a:xfrm>
            <a:off x="2150347" y="208262"/>
            <a:ext cx="8058778" cy="369332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Determinando o vetores(Histograma de Gradientes Orientados):</a:t>
            </a: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2E314005-D917-25E0-FD57-CD8CA721345B}"/>
              </a:ext>
            </a:extLst>
          </p:cNvPr>
          <p:cNvSpPr/>
          <p:nvPr/>
        </p:nvSpPr>
        <p:spPr>
          <a:xfrm>
            <a:off x="3295467" y="4675310"/>
            <a:ext cx="1585732" cy="1056190"/>
          </a:xfrm>
          <a:prstGeom prst="rightArrow">
            <a:avLst/>
          </a:prstGeom>
          <a:solidFill>
            <a:srgbClr val="5392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6B16B2C6-1CD2-420A-E01E-F05F6FE75851}"/>
              </a:ext>
            </a:extLst>
          </p:cNvPr>
          <p:cNvSpPr/>
          <p:nvPr/>
        </p:nvSpPr>
        <p:spPr>
          <a:xfrm>
            <a:off x="7833054" y="4818395"/>
            <a:ext cx="1585732" cy="1056190"/>
          </a:xfrm>
          <a:prstGeom prst="rightArrow">
            <a:avLst/>
          </a:prstGeom>
          <a:solidFill>
            <a:srgbClr val="5392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CCCC35B7-A1D5-C6A5-728C-6D82F90AB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56" y="3948974"/>
            <a:ext cx="2274163" cy="235493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A2CFEC-3B19-31EF-A9D5-219C0ECD2F86}"/>
              </a:ext>
            </a:extLst>
          </p:cNvPr>
          <p:cNvSpPr txBox="1"/>
          <p:nvPr/>
        </p:nvSpPr>
        <p:spPr>
          <a:xfrm>
            <a:off x="2039840" y="3244334"/>
            <a:ext cx="8058778" cy="369332"/>
          </a:xfrm>
          <a:prstGeom prst="rect">
            <a:avLst/>
          </a:prstGeom>
          <a:solidFill>
            <a:srgbClr val="7EADC4"/>
          </a:solidFill>
          <a:ln>
            <a:solidFill>
              <a:srgbClr val="7EAD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Determinando pontos e funções(Splines cúbicas):</a:t>
            </a:r>
          </a:p>
        </p:txBody>
      </p:sp>
    </p:spTree>
    <p:extLst>
      <p:ext uri="{BB962C8B-B14F-4D97-AF65-F5344CB8AC3E}">
        <p14:creationId xmlns:p14="http://schemas.microsoft.com/office/powerpoint/2010/main" val="1270212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Detecção de Rodovia:</a:t>
            </a:r>
          </a:p>
        </p:txBody>
      </p:sp>
      <p:pic>
        <p:nvPicPr>
          <p:cNvPr id="5" name="Imagem 4" descr="Estrada com carros&#10;&#10;Descrição gerada automaticamente com confiança média">
            <a:extLst>
              <a:ext uri="{FF2B5EF4-FFF2-40B4-BE49-F238E27FC236}">
                <a16:creationId xmlns:a16="http://schemas.microsoft.com/office/drawing/2014/main" id="{435C02F5-0696-56B5-DEBB-482DE27B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112"/>
            <a:ext cx="5602147" cy="33612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80D9F0-FABE-871B-C3B4-D2E9CA86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853" y="931111"/>
            <a:ext cx="5602147" cy="33612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16621BE-18CF-4C94-DEDC-AB3F62F7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073" y="3200401"/>
            <a:ext cx="6096000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Detecção de Rodovia:</a:t>
            </a:r>
          </a:p>
        </p:txBody>
      </p:sp>
      <p:pic>
        <p:nvPicPr>
          <p:cNvPr id="5" name="Imagem 4" descr="Estrada com carros&#10;&#10;Descrição gerada automaticamente com confiança média">
            <a:extLst>
              <a:ext uri="{FF2B5EF4-FFF2-40B4-BE49-F238E27FC236}">
                <a16:creationId xmlns:a16="http://schemas.microsoft.com/office/drawing/2014/main" id="{435C02F5-0696-56B5-DEBB-482DE27B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3" y="1036821"/>
            <a:ext cx="4642957" cy="278577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7E1C45A-8B7C-ACFD-D5B9-0D11AD51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19" y="1036819"/>
            <a:ext cx="4642957" cy="27857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726D09C-DAFB-C298-3E3A-F501115E8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22" y="3928303"/>
            <a:ext cx="4642957" cy="2785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79D4CB-0130-E365-DD51-7F5BEB70C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219" y="3928304"/>
            <a:ext cx="4642957" cy="27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BDB2D345-39A8-7639-7E35-3A77E9D1532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luxograma: Documento 53">
            <a:extLst>
              <a:ext uri="{FF2B5EF4-FFF2-40B4-BE49-F238E27FC236}">
                <a16:creationId xmlns:a16="http://schemas.microsoft.com/office/drawing/2014/main" id="{34B567AB-D3D3-1A3E-9096-DE5A3D32799A}"/>
              </a:ext>
            </a:extLst>
          </p:cNvPr>
          <p:cNvSpPr/>
          <p:nvPr/>
        </p:nvSpPr>
        <p:spPr>
          <a:xfrm rot="16200000">
            <a:off x="-68944" y="68944"/>
            <a:ext cx="6857670" cy="6719779"/>
          </a:xfrm>
          <a:prstGeom prst="flowChartDocumen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65" y="2548579"/>
            <a:ext cx="5206558" cy="5034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b="1" kern="1200" cap="all" baseline="0" dirty="0">
                <a:latin typeface="+mj-lt"/>
                <a:ea typeface="+mj-ea"/>
                <a:cs typeface="+mj-cs"/>
              </a:rPr>
              <a:t>O que é uma rede neural?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3C2BA027-846C-4E66-3ED9-E3F28DC26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51" y="3153599"/>
            <a:ext cx="4763386" cy="2340256"/>
          </a:xfrm>
        </p:spPr>
        <p:txBody>
          <a:bodyPr>
            <a:normAutofit/>
          </a:bodyPr>
          <a:lstStyle/>
          <a:p>
            <a:pPr algn="ctr"/>
            <a:r>
              <a:rPr lang="pt-BR" b="0" i="0" dirty="0">
                <a:solidFill>
                  <a:srgbClr val="333333"/>
                </a:solidFill>
                <a:effectLst/>
                <a:latin typeface="AmazonEmber"/>
              </a:rPr>
              <a:t>Uma rede neural é um método de inteligência artificial que ensina computadores a processar dados de uma forma inspirada pelo cérebro humano.</a:t>
            </a:r>
            <a:endParaRPr lang="pt-BR" dirty="0"/>
          </a:p>
        </p:txBody>
      </p:sp>
      <p:pic>
        <p:nvPicPr>
          <p:cNvPr id="4100" name="Picture 4" descr="Best Neuronios GIFs | Gfycat">
            <a:extLst>
              <a:ext uri="{FF2B5EF4-FFF2-40B4-BE49-F238E27FC236}">
                <a16:creationId xmlns:a16="http://schemas.microsoft.com/office/drawing/2014/main" id="{74861D5C-59B4-F0B6-C6E5-0FBF47E78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735" y="1813627"/>
            <a:ext cx="49530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Detecção de Rodovia:</a:t>
            </a:r>
          </a:p>
        </p:txBody>
      </p:sp>
      <p:pic>
        <p:nvPicPr>
          <p:cNvPr id="5" name="Imagem 4" descr="Estrada com carros&#10;&#10;Descrição gerada automaticamente com confiança média">
            <a:extLst>
              <a:ext uri="{FF2B5EF4-FFF2-40B4-BE49-F238E27FC236}">
                <a16:creationId xmlns:a16="http://schemas.microsoft.com/office/drawing/2014/main" id="{435C02F5-0696-56B5-DEBB-482DE27B5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2"/>
          <a:stretch/>
        </p:blipFill>
        <p:spPr>
          <a:xfrm>
            <a:off x="922821" y="1762687"/>
            <a:ext cx="4642957" cy="13340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7E1C45A-8B7C-ACFD-D5B9-0D11AD51A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07"/>
          <a:stretch/>
        </p:blipFill>
        <p:spPr>
          <a:xfrm>
            <a:off x="6626219" y="1762686"/>
            <a:ext cx="4642957" cy="133403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726D09C-DAFB-C298-3E3A-F501115E8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67"/>
          <a:stretch/>
        </p:blipFill>
        <p:spPr>
          <a:xfrm>
            <a:off x="922820" y="4328931"/>
            <a:ext cx="4642957" cy="14244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79D4CB-0130-E365-DD51-7F5BEB70C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67"/>
          <a:stretch/>
        </p:blipFill>
        <p:spPr>
          <a:xfrm>
            <a:off x="6626219" y="4328931"/>
            <a:ext cx="4642957" cy="142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8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Falta de Iluminação: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BCD4900-516A-3BE2-DA34-5DB6EFABEA61}"/>
              </a:ext>
            </a:extLst>
          </p:cNvPr>
          <p:cNvSpPr/>
          <p:nvPr/>
        </p:nvSpPr>
        <p:spPr>
          <a:xfrm>
            <a:off x="5282307" y="3429000"/>
            <a:ext cx="1567543" cy="1263580"/>
          </a:xfrm>
          <a:prstGeom prst="rightArrow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Sol brilhando no escuro&#10;&#10;Descrição gerada automaticamente com confiança média">
            <a:extLst>
              <a:ext uri="{FF2B5EF4-FFF2-40B4-BE49-F238E27FC236}">
                <a16:creationId xmlns:a16="http://schemas.microsoft.com/office/drawing/2014/main" id="{2C38D0B1-C502-804A-B773-2B820028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5" y="1528962"/>
            <a:ext cx="3434118" cy="2289412"/>
          </a:xfrm>
          <a:prstGeom prst="rect">
            <a:avLst/>
          </a:prstGeom>
        </p:spPr>
      </p:pic>
      <p:pic>
        <p:nvPicPr>
          <p:cNvPr id="6" name="Imagem 5" descr="Uma imagem contendo escuro, rua, água, estrada&#10;&#10;Descrição gerada automaticamente">
            <a:extLst>
              <a:ext uri="{FF2B5EF4-FFF2-40B4-BE49-F238E27FC236}">
                <a16:creationId xmlns:a16="http://schemas.microsoft.com/office/drawing/2014/main" id="{535095C5-D929-3A17-CCB4-F576EC61C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09" y="1528962"/>
            <a:ext cx="3434118" cy="2289412"/>
          </a:xfrm>
          <a:prstGeom prst="rect">
            <a:avLst/>
          </a:prstGeom>
        </p:spPr>
      </p:pic>
      <p:pic>
        <p:nvPicPr>
          <p:cNvPr id="9" name="Imagem 8" descr="Estante com livros&#10;&#10;Descrição gerada automaticamente com confiança média">
            <a:extLst>
              <a:ext uri="{FF2B5EF4-FFF2-40B4-BE49-F238E27FC236}">
                <a16:creationId xmlns:a16="http://schemas.microsoft.com/office/drawing/2014/main" id="{32F97DBE-3703-EE82-69ED-21E795FB2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5" y="4007515"/>
            <a:ext cx="3434118" cy="264304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CAEA7A-5FCD-9CED-2A57-99AB2E440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09" y="4060790"/>
            <a:ext cx="3434117" cy="264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2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C8F26-8340-F263-39ED-5ED4C88D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112"/>
          </a:xfrm>
          <a:solidFill>
            <a:srgbClr val="7EADC4"/>
          </a:solidFill>
        </p:spPr>
        <p:txBody>
          <a:bodyPr/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Ruidos: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3F92B06-9069-E385-80DE-ABA99754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80" y="2144190"/>
            <a:ext cx="3617431" cy="36738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E36756-EA95-F851-7EF6-6F43A7E16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91" y="2219454"/>
            <a:ext cx="3617431" cy="3636174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BCD4900-516A-3BE2-DA34-5DB6EFABEA61}"/>
              </a:ext>
            </a:extLst>
          </p:cNvPr>
          <p:cNvSpPr/>
          <p:nvPr/>
        </p:nvSpPr>
        <p:spPr>
          <a:xfrm>
            <a:off x="5282307" y="3429000"/>
            <a:ext cx="1567543" cy="1263580"/>
          </a:xfrm>
          <a:prstGeom prst="rightArrow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007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BDB2D345-39A8-7639-7E35-3A77E9D1532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luxograma: Documento 53">
            <a:extLst>
              <a:ext uri="{FF2B5EF4-FFF2-40B4-BE49-F238E27FC236}">
                <a16:creationId xmlns:a16="http://schemas.microsoft.com/office/drawing/2014/main" id="{34B567AB-D3D3-1A3E-9096-DE5A3D32799A}"/>
              </a:ext>
            </a:extLst>
          </p:cNvPr>
          <p:cNvSpPr/>
          <p:nvPr/>
        </p:nvSpPr>
        <p:spPr>
          <a:xfrm rot="16200000">
            <a:off x="-68944" y="68944"/>
            <a:ext cx="6857670" cy="6719779"/>
          </a:xfrm>
          <a:prstGeom prst="flowChartDocumen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89" y="3024872"/>
            <a:ext cx="5206558" cy="5034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b="1" kern="1200" cap="all" baseline="0" dirty="0">
                <a:latin typeface="+mj-lt"/>
                <a:ea typeface="+mj-ea"/>
                <a:cs typeface="+mj-cs"/>
              </a:rPr>
              <a:t>Problema proposto</a:t>
            </a:r>
          </a:p>
        </p:txBody>
      </p:sp>
      <p:sp>
        <p:nvSpPr>
          <p:cNvPr id="3" name="AutoShape 4" descr="Guia Básico de Pré-Processamento de Dados | Sigmoidal">
            <a:extLst>
              <a:ext uri="{FF2B5EF4-FFF2-40B4-BE49-F238E27FC236}">
                <a16:creationId xmlns:a16="http://schemas.microsoft.com/office/drawing/2014/main" id="{21C2E27F-5C32-2EEC-BA3C-99271CCDB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Guia Básico de Pré-Processamento de Dados | Sigmoidal">
            <a:extLst>
              <a:ext uri="{FF2B5EF4-FFF2-40B4-BE49-F238E27FC236}">
                <a16:creationId xmlns:a16="http://schemas.microsoft.com/office/drawing/2014/main" id="{F39AB663-E74A-45C6-8BEC-772157500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Guia Básico de Pré-Processamento de Dados">
            <a:extLst>
              <a:ext uri="{FF2B5EF4-FFF2-40B4-BE49-F238E27FC236}">
                <a16:creationId xmlns:a16="http://schemas.microsoft.com/office/drawing/2014/main" id="{035C79AE-DFDC-4611-08A1-35847FD26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A4C9C45-5061-0784-3A99-6E380FBB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569" y="1671225"/>
            <a:ext cx="4810796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10578-0FBE-A73A-5AC8-985A3B40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  <a:solidFill>
            <a:srgbClr val="7EADC4"/>
          </a:solidFill>
          <a:ln>
            <a:solidFill>
              <a:srgbClr val="7EADC4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Problema proposto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935629-3CEF-0463-F204-9E82BE49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82" y="2829945"/>
            <a:ext cx="4810796" cy="35152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04015B-8590-EF35-0EB7-32E78B51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187" y="1531085"/>
            <a:ext cx="6721626" cy="9345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29852F3-796D-0488-E6CD-72B570221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285" y="3029998"/>
            <a:ext cx="4896533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10578-0FBE-A73A-5AC8-985A3B40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  <a:solidFill>
            <a:srgbClr val="7EADC4"/>
          </a:solidFill>
          <a:ln>
            <a:solidFill>
              <a:srgbClr val="7EADC4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Problema proposto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0DE8F2-E3E4-B0D5-EDF1-F0881990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6" y="1657977"/>
            <a:ext cx="4895850" cy="5029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2C0874-9C89-A530-6F8B-1A784046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7977"/>
            <a:ext cx="5106113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96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10578-0FBE-A73A-5AC8-985A3B40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93"/>
            <a:ext cx="12192000" cy="1087110"/>
          </a:xfrm>
          <a:solidFill>
            <a:srgbClr val="7EADC4"/>
          </a:solidFill>
          <a:ln>
            <a:solidFill>
              <a:srgbClr val="7EADC4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Pré-processamento de imagem: </a:t>
            </a:r>
            <a:b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Redimensionar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7E88A71-2174-DA0F-0164-0F6B5C1FEC9A}"/>
              </a:ext>
            </a:extLst>
          </p:cNvPr>
          <p:cNvCxnSpPr>
            <a:cxnSpLocks/>
          </p:cNvCxnSpPr>
          <p:nvPr/>
        </p:nvCxnSpPr>
        <p:spPr>
          <a:xfrm>
            <a:off x="4628840" y="1833867"/>
            <a:ext cx="0" cy="26217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B8AB5CB-306E-0913-368A-5DC9A2EFBDA1}"/>
              </a:ext>
            </a:extLst>
          </p:cNvPr>
          <p:cNvCxnSpPr>
            <a:cxnSpLocks/>
          </p:cNvCxnSpPr>
          <p:nvPr/>
        </p:nvCxnSpPr>
        <p:spPr>
          <a:xfrm>
            <a:off x="1623820" y="4851900"/>
            <a:ext cx="273983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1E242A-87B5-EE87-C3FC-687241DF26DC}"/>
              </a:ext>
            </a:extLst>
          </p:cNvPr>
          <p:cNvSpPr txBox="1"/>
          <p:nvPr/>
        </p:nvSpPr>
        <p:spPr>
          <a:xfrm>
            <a:off x="2714712" y="5017172"/>
            <a:ext cx="651140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500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BF2785-D9A9-1D9B-A3F9-FEB65F59FBE4}"/>
              </a:ext>
            </a:extLst>
          </p:cNvPr>
          <p:cNvSpPr txBox="1"/>
          <p:nvPr/>
        </p:nvSpPr>
        <p:spPr>
          <a:xfrm rot="16200000">
            <a:off x="4801856" y="2954859"/>
            <a:ext cx="651140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500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34D78C-77A7-3C48-B54F-EA283130AE94}"/>
              </a:ext>
            </a:extLst>
          </p:cNvPr>
          <p:cNvSpPr txBox="1"/>
          <p:nvPr/>
        </p:nvSpPr>
        <p:spPr>
          <a:xfrm>
            <a:off x="360744" y="5797941"/>
            <a:ext cx="5530770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500x500x3x256 = 192.000.000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835315-EB0F-44AF-AAC4-8EEFE1B0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20" y="1707406"/>
            <a:ext cx="2832925" cy="3014439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243AB41-3FD0-9918-7880-D39DC2A81EA3}"/>
              </a:ext>
            </a:extLst>
          </p:cNvPr>
          <p:cNvCxnSpPr/>
          <p:nvPr/>
        </p:nvCxnSpPr>
        <p:spPr>
          <a:xfrm>
            <a:off x="6096000" y="1546632"/>
            <a:ext cx="0" cy="4971186"/>
          </a:xfrm>
          <a:prstGeom prst="line">
            <a:avLst/>
          </a:prstGeom>
          <a:ln w="38100">
            <a:solidFill>
              <a:srgbClr val="7EA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E6A8FD9-C6D6-2466-7A60-FF62216B1623}"/>
              </a:ext>
            </a:extLst>
          </p:cNvPr>
          <p:cNvCxnSpPr>
            <a:cxnSpLocks/>
          </p:cNvCxnSpPr>
          <p:nvPr/>
        </p:nvCxnSpPr>
        <p:spPr>
          <a:xfrm>
            <a:off x="9534011" y="2860121"/>
            <a:ext cx="0" cy="7761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D799B24-5878-4116-567A-EB02E4A9985D}"/>
              </a:ext>
            </a:extLst>
          </p:cNvPr>
          <p:cNvCxnSpPr>
            <a:cxnSpLocks/>
          </p:cNvCxnSpPr>
          <p:nvPr/>
        </p:nvCxnSpPr>
        <p:spPr>
          <a:xfrm>
            <a:off x="8636876" y="3766678"/>
            <a:ext cx="72941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0AC7CE-9FCD-720E-C4C8-6436ADC00A9F}"/>
              </a:ext>
            </a:extLst>
          </p:cNvPr>
          <p:cNvSpPr txBox="1"/>
          <p:nvPr/>
        </p:nvSpPr>
        <p:spPr>
          <a:xfrm>
            <a:off x="8753760" y="3930063"/>
            <a:ext cx="495649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23C3747-81E7-DE36-66B3-15498810B846}"/>
              </a:ext>
            </a:extLst>
          </p:cNvPr>
          <p:cNvSpPr txBox="1"/>
          <p:nvPr/>
        </p:nvSpPr>
        <p:spPr>
          <a:xfrm rot="16200000">
            <a:off x="9804869" y="2960201"/>
            <a:ext cx="495649" cy="461665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348D2AF-09C3-1651-8895-1BD3D293E4A7}"/>
              </a:ext>
            </a:extLst>
          </p:cNvPr>
          <p:cNvSpPr txBox="1"/>
          <p:nvPr/>
        </p:nvSpPr>
        <p:spPr>
          <a:xfrm>
            <a:off x="6361186" y="5797941"/>
            <a:ext cx="5530770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20x20x3x256 = 307.200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652ED8A-81EA-0788-8D85-634C116D0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876" y="2860121"/>
            <a:ext cx="729418" cy="77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93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10578-0FBE-A73A-5AC8-985A3B40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93"/>
            <a:ext cx="12192000" cy="1087110"/>
          </a:xfrm>
          <a:solidFill>
            <a:srgbClr val="7EADC4"/>
          </a:solidFill>
          <a:ln>
            <a:solidFill>
              <a:srgbClr val="7EADC4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Pré-processamento de imagem: </a:t>
            </a:r>
            <a:b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Mudança Sistema de cor (RGB para Grayscale)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34D78C-77A7-3C48-B54F-EA283130AE94}"/>
              </a:ext>
            </a:extLst>
          </p:cNvPr>
          <p:cNvSpPr txBox="1"/>
          <p:nvPr/>
        </p:nvSpPr>
        <p:spPr>
          <a:xfrm>
            <a:off x="295867" y="5886226"/>
            <a:ext cx="5530770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20x20x3x256 = 307.200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47F65D-178A-9B27-B33F-CDC2907E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92" y="3877653"/>
            <a:ext cx="1596458" cy="16987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A88CB1-3C34-427A-2CE0-9F05DB37C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993" y="3877653"/>
            <a:ext cx="1596458" cy="1698748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D330A23-1A7B-467A-C6D1-C93128891908}"/>
              </a:ext>
            </a:extLst>
          </p:cNvPr>
          <p:cNvSpPr/>
          <p:nvPr/>
        </p:nvSpPr>
        <p:spPr>
          <a:xfrm>
            <a:off x="5552661" y="45587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Carro azul parado na terra&#10;&#10;Descrição gerada automaticamente com confiança média">
            <a:extLst>
              <a:ext uri="{FF2B5EF4-FFF2-40B4-BE49-F238E27FC236}">
                <a16:creationId xmlns:a16="http://schemas.microsoft.com/office/drawing/2014/main" id="{A6DB5D62-3B74-2A99-C4F5-73CB83F00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98128"/>
            <a:ext cx="2804550" cy="1869700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A46D4415-9739-BB9F-8885-01BED55B4B51}"/>
              </a:ext>
            </a:extLst>
          </p:cNvPr>
          <p:cNvSpPr/>
          <p:nvPr/>
        </p:nvSpPr>
        <p:spPr>
          <a:xfrm>
            <a:off x="5552661" y="23906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Foto em preto e branco deitado em cima de um carro&#10;&#10;Descrição gerada automaticamente">
            <a:extLst>
              <a:ext uri="{FF2B5EF4-FFF2-40B4-BE49-F238E27FC236}">
                <a16:creationId xmlns:a16="http://schemas.microsoft.com/office/drawing/2014/main" id="{03FE957C-018F-BF4D-741C-F78C917D7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71" y="1101129"/>
            <a:ext cx="3118229" cy="3118229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020BD9-9992-D708-E395-889BDD09E92E}"/>
              </a:ext>
            </a:extLst>
          </p:cNvPr>
          <p:cNvSpPr txBox="1"/>
          <p:nvPr/>
        </p:nvSpPr>
        <p:spPr>
          <a:xfrm>
            <a:off x="6365365" y="5886226"/>
            <a:ext cx="5530770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20x20x1x256 = 102.400</a:t>
            </a:r>
          </a:p>
        </p:txBody>
      </p:sp>
    </p:spTree>
    <p:extLst>
      <p:ext uri="{BB962C8B-B14F-4D97-AF65-F5344CB8AC3E}">
        <p14:creationId xmlns:p14="http://schemas.microsoft.com/office/powerpoint/2010/main" val="3531335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271A-270F-3C03-C7B2-9E438104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  <a:solidFill>
            <a:srgbClr val="7EADC4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C1AC1C-2FB2-C39B-527F-735A7AB8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"/>
          <a:stretch/>
        </p:blipFill>
        <p:spPr>
          <a:xfrm>
            <a:off x="2686929" y="1774337"/>
            <a:ext cx="772704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68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10578-0FBE-A73A-5AC8-985A3B40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93"/>
            <a:ext cx="12192000" cy="1087110"/>
          </a:xfrm>
          <a:solidFill>
            <a:srgbClr val="7EADC4"/>
          </a:solidFill>
          <a:ln>
            <a:solidFill>
              <a:srgbClr val="7EADC4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Pré-processamento de imagem: </a:t>
            </a:r>
            <a:b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Mudança Sistema de cor (Grayscale para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binário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34D78C-77A7-3C48-B54F-EA283130AE94}"/>
              </a:ext>
            </a:extLst>
          </p:cNvPr>
          <p:cNvSpPr txBox="1"/>
          <p:nvPr/>
        </p:nvSpPr>
        <p:spPr>
          <a:xfrm>
            <a:off x="295867" y="5886226"/>
            <a:ext cx="5530770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20x20x1x256 = 102.400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47F65D-178A-9B27-B33F-CDC2907E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92" y="3877653"/>
            <a:ext cx="1596458" cy="16987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A88CB1-3C34-427A-2CE0-9F05DB37C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993" y="3877653"/>
            <a:ext cx="1596458" cy="1698748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D330A23-1A7B-467A-C6D1-C93128891908}"/>
              </a:ext>
            </a:extLst>
          </p:cNvPr>
          <p:cNvSpPr/>
          <p:nvPr/>
        </p:nvSpPr>
        <p:spPr>
          <a:xfrm>
            <a:off x="5552661" y="45587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A46D4415-9739-BB9F-8885-01BED55B4B51}"/>
              </a:ext>
            </a:extLst>
          </p:cNvPr>
          <p:cNvSpPr/>
          <p:nvPr/>
        </p:nvSpPr>
        <p:spPr>
          <a:xfrm>
            <a:off x="5552661" y="23906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Foto em preto e branco deitado em cima de um carro&#10;&#10;Descrição gerada automaticamente">
            <a:extLst>
              <a:ext uri="{FF2B5EF4-FFF2-40B4-BE49-F238E27FC236}">
                <a16:creationId xmlns:a16="http://schemas.microsoft.com/office/drawing/2014/main" id="{03FE957C-018F-BF4D-741C-F78C917D7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81" y="1127206"/>
            <a:ext cx="3118229" cy="3118229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020BD9-9992-D708-E395-889BDD09E92E}"/>
              </a:ext>
            </a:extLst>
          </p:cNvPr>
          <p:cNvSpPr txBox="1"/>
          <p:nvPr/>
        </p:nvSpPr>
        <p:spPr>
          <a:xfrm>
            <a:off x="6365365" y="5886226"/>
            <a:ext cx="5530770" cy="523220"/>
          </a:xfrm>
          <a:prstGeom prst="rect">
            <a:avLst/>
          </a:prstGeom>
          <a:solidFill>
            <a:srgbClr val="7EAD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20x20x1x1 = 400</a:t>
            </a:r>
          </a:p>
        </p:txBody>
      </p:sp>
      <p:pic>
        <p:nvPicPr>
          <p:cNvPr id="7" name="Imagem 6" descr="Imagem em preto e branco de carro antigo&#10;&#10;Descrição gerada automaticamente com confiança média">
            <a:extLst>
              <a:ext uri="{FF2B5EF4-FFF2-40B4-BE49-F238E27FC236}">
                <a16:creationId xmlns:a16="http://schemas.microsoft.com/office/drawing/2014/main" id="{244010F7-264F-75C8-7398-8EECB782E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12" y="1420078"/>
            <a:ext cx="3118230" cy="20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1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BDB2D345-39A8-7639-7E35-3A77E9D1532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41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6" name="Picture 4" descr="As máquinas que tudo veem : Revista Pesquisa Fapesp">
            <a:extLst>
              <a:ext uri="{FF2B5EF4-FFF2-40B4-BE49-F238E27FC236}">
                <a16:creationId xmlns:a16="http://schemas.microsoft.com/office/drawing/2014/main" id="{36FFE937-8EA3-1417-844A-644858C31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2912"/>
          <a:stretch/>
        </p:blipFill>
        <p:spPr bwMode="auto">
          <a:xfrm>
            <a:off x="0" y="0"/>
            <a:ext cx="12191999" cy="685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uxograma: Documento 53">
            <a:extLst>
              <a:ext uri="{FF2B5EF4-FFF2-40B4-BE49-F238E27FC236}">
                <a16:creationId xmlns:a16="http://schemas.microsoft.com/office/drawing/2014/main" id="{34B567AB-D3D3-1A3E-9096-DE5A3D32799A}"/>
              </a:ext>
            </a:extLst>
          </p:cNvPr>
          <p:cNvSpPr/>
          <p:nvPr/>
        </p:nvSpPr>
        <p:spPr>
          <a:xfrm rot="16200000">
            <a:off x="-68944" y="68944"/>
            <a:ext cx="6857670" cy="6719779"/>
          </a:xfrm>
          <a:prstGeom prst="flowChartDocumen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27" y="2744885"/>
            <a:ext cx="6568554" cy="136789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b="1" kern="1200" cap="all" baseline="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Aplicações</a:t>
            </a:r>
          </a:p>
        </p:txBody>
      </p:sp>
    </p:spTree>
    <p:extLst>
      <p:ext uri="{BB962C8B-B14F-4D97-AF65-F5344CB8AC3E}">
        <p14:creationId xmlns:p14="http://schemas.microsoft.com/office/powerpoint/2010/main" val="424405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271A-270F-3C03-C7B2-9E438104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  <a:solidFill>
            <a:srgbClr val="7EADC4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C1AC1C-2FB2-C39B-527F-735A7AB8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"/>
          <a:stretch/>
        </p:blipFill>
        <p:spPr>
          <a:xfrm>
            <a:off x="2686929" y="1774337"/>
            <a:ext cx="772704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96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271A-270F-3C03-C7B2-9E438104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  <a:solidFill>
            <a:srgbClr val="7EADC4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Código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9FB2E4-9270-301E-E18A-B5609229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2879732"/>
            <a:ext cx="9088118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3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271A-270F-3C03-C7B2-9E438104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  <a:solidFill>
            <a:srgbClr val="7EADC4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Código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A12BC0-4807-DD14-5677-0584194EB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3653"/>
          <a:stretch/>
        </p:blipFill>
        <p:spPr>
          <a:xfrm>
            <a:off x="1920164" y="1589648"/>
            <a:ext cx="8351671" cy="46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45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271A-270F-3C03-C7B2-9E438104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  <a:solidFill>
            <a:srgbClr val="7EADC4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Código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0D9B16-EE9B-8732-F5BD-E5FB7E52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49" y="2023539"/>
            <a:ext cx="9682842" cy="36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BDB2D345-39A8-7639-7E35-3A77E9D1532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41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Hello Future: Artificial Intelligece, between hopes and fears for Humankin…  | Artificial neural network, Artificial intelligence technology, Artificial  intelligence">
            <a:extLst>
              <a:ext uri="{FF2B5EF4-FFF2-40B4-BE49-F238E27FC236}">
                <a16:creationId xmlns:a16="http://schemas.microsoft.com/office/drawing/2014/main" id="{5F9BCA74-B25B-AF22-BE12-0E96BEB7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30" y="969892"/>
            <a:ext cx="8673869" cy="487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uxograma: Documento 53">
            <a:extLst>
              <a:ext uri="{FF2B5EF4-FFF2-40B4-BE49-F238E27FC236}">
                <a16:creationId xmlns:a16="http://schemas.microsoft.com/office/drawing/2014/main" id="{34B567AB-D3D3-1A3E-9096-DE5A3D32799A}"/>
              </a:ext>
            </a:extLst>
          </p:cNvPr>
          <p:cNvSpPr/>
          <p:nvPr/>
        </p:nvSpPr>
        <p:spPr>
          <a:xfrm rot="16200000">
            <a:off x="-68944" y="68944"/>
            <a:ext cx="6857670" cy="6719779"/>
          </a:xfrm>
          <a:prstGeom prst="flowChartDocument">
            <a:avLst/>
          </a:prstGeom>
          <a:solidFill>
            <a:srgbClr val="7EAD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6EFF272-9C18-06BA-9AF5-378E6D02E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4" r="6758" b="-5"/>
          <a:stretch/>
        </p:blipFill>
        <p:spPr>
          <a:xfrm>
            <a:off x="2798284" y="4470246"/>
            <a:ext cx="2853369" cy="2595305"/>
          </a:xfrm>
          <a:prstGeom prst="rect">
            <a:avLst/>
          </a:prstGeom>
        </p:spPr>
      </p:pic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57B51B32-34D8-29FB-AF31-4C642221C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 r="8166"/>
          <a:stretch/>
        </p:blipFill>
        <p:spPr>
          <a:xfrm>
            <a:off x="1011648" y="5132445"/>
            <a:ext cx="1339087" cy="1432995"/>
          </a:xfrm>
          <a:prstGeom prst="ellipse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8F12B7-365E-D2B4-0D31-5B7E32E5F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1000" y="2357201"/>
            <a:ext cx="6858000" cy="136789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400" b="1" kern="1200" cap="all" baseline="0" dirty="0">
                <a:latin typeface="+mj-lt"/>
                <a:ea typeface="+mj-ea"/>
                <a:cs typeface="+mj-cs"/>
              </a:rPr>
              <a:t>Introdução à Redes Neurais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3C2BA027-846C-4E66-3ED9-E3F28DC26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39287" y="3725097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Recriando a rede Multilayer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19303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Rectangle 51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7" name="Freeform: Shape 51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8" name="Rectangle 51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Rectangle 51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Freeform: Shape 5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51" name="Isosceles Triangle 51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Usos da Inteligência Artificial na prática - Futuro dos Negócios">
            <a:extLst>
              <a:ext uri="{FF2B5EF4-FFF2-40B4-BE49-F238E27FC236}">
                <a16:creationId xmlns:a16="http://schemas.microsoft.com/office/drawing/2014/main" id="{5C041F2F-7EEA-636D-D508-BEC503E6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517" y="643467"/>
            <a:ext cx="829896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2" name="Isosceles Triangle 51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3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1" name="Espaço Reservado para Conteúdo 10" descr="Homem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829CC455-7B29-0780-01D6-67841EBC3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3" t="1" r="5757" b="61910"/>
          <a:stretch/>
        </p:blipFill>
        <p:spPr>
          <a:xfrm rot="21480000">
            <a:off x="1086366" y="1004157"/>
            <a:ext cx="9916327" cy="1814716"/>
          </a:xfrm>
          <a:prstGeom prst="rect">
            <a:avLst/>
          </a:prstGeom>
        </p:spPr>
      </p:pic>
      <p:pic>
        <p:nvPicPr>
          <p:cNvPr id="14" name="Picture 2" descr="The Tesla bombshell almost nobody is talking about | by Hans van de Bruggen  | The Startup | Medium">
            <a:extLst>
              <a:ext uri="{FF2B5EF4-FFF2-40B4-BE49-F238E27FC236}">
                <a16:creationId xmlns:a16="http://schemas.microsoft.com/office/drawing/2014/main" id="{F5B20B46-1540-331F-B40A-B9244BE9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463" y="30405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6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29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AD0620-41E4-0FBF-3C05-A1D1787D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8098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6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E8AF5E5E-D89B-2BD5-7B03-954CFF2A7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2"/>
          <a:stretch/>
        </p:blipFill>
        <p:spPr>
          <a:xfrm>
            <a:off x="1143914" y="643467"/>
            <a:ext cx="9904172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6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1CFF3C-826A-DD2E-D245-12CAC5EE91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2135" y="1819123"/>
            <a:ext cx="8425030" cy="44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F4D8E7-1BCE-5103-4331-7BD416D9A84D}"/>
              </a:ext>
            </a:extLst>
          </p:cNvPr>
          <p:cNvSpPr txBox="1"/>
          <p:nvPr/>
        </p:nvSpPr>
        <p:spPr>
          <a:xfrm>
            <a:off x="1531620" y="744132"/>
            <a:ext cx="1020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tillium Web" panose="020B0604020202020204" pitchFamily="2" charset="0"/>
              </a:rPr>
              <a:t>SwiftKey agora usa rede neural para sugerir palavras</a:t>
            </a:r>
          </a:p>
        </p:txBody>
      </p:sp>
    </p:spTree>
    <p:extLst>
      <p:ext uri="{BB962C8B-B14F-4D97-AF65-F5344CB8AC3E}">
        <p14:creationId xmlns:p14="http://schemas.microsoft.com/office/powerpoint/2010/main" val="40505488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978</TotalTime>
  <Words>308</Words>
  <Application>Microsoft Office PowerPoint</Application>
  <PresentationFormat>Widescreen</PresentationFormat>
  <Paragraphs>61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2" baseType="lpstr">
      <vt:lpstr>AmazonEmber</vt:lpstr>
      <vt:lpstr>arial</vt:lpstr>
      <vt:lpstr>arial</vt:lpstr>
      <vt:lpstr>Calibri</vt:lpstr>
      <vt:lpstr>Calibri Light</vt:lpstr>
      <vt:lpstr>Impact</vt:lpstr>
      <vt:lpstr>Titillium Web</vt:lpstr>
      <vt:lpstr>Tema do Office</vt:lpstr>
      <vt:lpstr>Introdução à Redes Neurais</vt:lpstr>
      <vt:lpstr>Apresentação do PowerPoint</vt:lpstr>
      <vt:lpstr>O que é uma rede neural?</vt:lpstr>
      <vt:lpstr>Aplicações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Pré-processamento de dados</vt:lpstr>
      <vt:lpstr>Pré-processamento aplicado nos exemplos anteriores:</vt:lpstr>
      <vt:lpstr>Pré-processamento aplicado nos exemplos anteriores:</vt:lpstr>
      <vt:lpstr>Pré-processamento aplicado nos exemplos anteriores:</vt:lpstr>
      <vt:lpstr>Pré-processamento aplicado nos exemplos anteriores:</vt:lpstr>
      <vt:lpstr>Pré-processamento aplicado nos exemplos anteriores:</vt:lpstr>
      <vt:lpstr>Volume de dados de uma imagem</vt:lpstr>
      <vt:lpstr>Volume de dados presente em uma imagem:</vt:lpstr>
      <vt:lpstr>Canais de uma imagem RGB:</vt:lpstr>
      <vt:lpstr>Intervalo de variação:</vt:lpstr>
      <vt:lpstr>Volume de dados presente em uma imagem:</vt:lpstr>
      <vt:lpstr>Pré-processamento de imagens: Exemplos</vt:lpstr>
      <vt:lpstr>Detecção de Expressão Facial:</vt:lpstr>
      <vt:lpstr>Detecção de Expressão Facial:</vt:lpstr>
      <vt:lpstr>Detecção de Expressão Facial:</vt:lpstr>
      <vt:lpstr>Apresentação do PowerPoint</vt:lpstr>
      <vt:lpstr>Detecção de Rodovia:</vt:lpstr>
      <vt:lpstr>Detecção de Rodovia:</vt:lpstr>
      <vt:lpstr>Detecção de Rodovia:</vt:lpstr>
      <vt:lpstr>Falta de Iluminação:</vt:lpstr>
      <vt:lpstr>Ruidos:</vt:lpstr>
      <vt:lpstr>Problema proposto</vt:lpstr>
      <vt:lpstr>Problema proposto</vt:lpstr>
      <vt:lpstr>Problema proposto</vt:lpstr>
      <vt:lpstr>Pré-processamento de imagem:  Redimensionar</vt:lpstr>
      <vt:lpstr>Pré-processamento de imagem:  Mudança Sistema de cor (RGB para Grayscale)</vt:lpstr>
      <vt:lpstr>Código</vt:lpstr>
      <vt:lpstr>Pré-processamento de imagem:  Mudança Sistema de cor (Grayscale para binário)</vt:lpstr>
      <vt:lpstr>Código</vt:lpstr>
      <vt:lpstr>Código</vt:lpstr>
      <vt:lpstr>Código</vt:lpstr>
      <vt:lpstr>Código</vt:lpstr>
      <vt:lpstr>Introdução à Redes Neurais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Redes Neurais</dc:title>
  <dc:creator>Wesley Miranda</dc:creator>
  <cp:lastModifiedBy>Wesley Miranda</cp:lastModifiedBy>
  <cp:revision>4</cp:revision>
  <dcterms:created xsi:type="dcterms:W3CDTF">2022-10-05T16:36:16Z</dcterms:created>
  <dcterms:modified xsi:type="dcterms:W3CDTF">2022-10-27T13:09:51Z</dcterms:modified>
</cp:coreProperties>
</file>